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letter"/>
  <p:notesSz cx="6858000" cy="9144000"/>
  <p:defaultTextStyle>
    <a:defPPr>
      <a:defRPr lang="en-US"/>
    </a:defPPr>
    <a:lvl1pPr marL="0" algn="l" defTabSz="914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1" algn="l" defTabSz="914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63" algn="l" defTabSz="914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44" algn="l" defTabSz="914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25" algn="l" defTabSz="914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07" algn="l" defTabSz="914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88" algn="l" defTabSz="914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70" algn="l" defTabSz="914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50" algn="l" defTabSz="914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enard, Randal" initials="C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2-15T13:00:14.296" idx="1">
    <p:pos x="2617" y="1399"/>
    <p:text>Perhaps could use a graphic that illustrates State leaderships direction setting opportunity in the early stages...and then content planned and iterated from that. 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7A2A4-9AC7-4334-9E4E-34C29927385B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3DA8F-6857-4D69-9E2C-40B6FF3B1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3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81" algn="l" defTabSz="914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63" algn="l" defTabSz="914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44" algn="l" defTabSz="914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25" algn="l" defTabSz="914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07" algn="l" defTabSz="914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88" algn="l" defTabSz="914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70" algn="l" defTabSz="914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50" algn="l" defTabSz="914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3DA8F-6857-4D69-9E2C-40B6FF3B1E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89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0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6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7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4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5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6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3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0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1" indent="0">
              <a:buNone/>
              <a:defRPr sz="2000" b="1"/>
            </a:lvl2pPr>
            <a:lvl3pPr marL="914163" indent="0">
              <a:buNone/>
              <a:defRPr sz="1800" b="1"/>
            </a:lvl3pPr>
            <a:lvl4pPr marL="1371244" indent="0">
              <a:buNone/>
              <a:defRPr sz="1600" b="1"/>
            </a:lvl4pPr>
            <a:lvl5pPr marL="1828325" indent="0">
              <a:buNone/>
              <a:defRPr sz="1600" b="1"/>
            </a:lvl5pPr>
            <a:lvl6pPr marL="2285407" indent="0">
              <a:buNone/>
              <a:defRPr sz="1600" b="1"/>
            </a:lvl6pPr>
            <a:lvl7pPr marL="2742488" indent="0">
              <a:buNone/>
              <a:defRPr sz="1600" b="1"/>
            </a:lvl7pPr>
            <a:lvl8pPr marL="3199570" indent="0">
              <a:buNone/>
              <a:defRPr sz="1600" b="1"/>
            </a:lvl8pPr>
            <a:lvl9pPr marL="365665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1" indent="0">
              <a:buNone/>
              <a:defRPr sz="2000" b="1"/>
            </a:lvl2pPr>
            <a:lvl3pPr marL="914163" indent="0">
              <a:buNone/>
              <a:defRPr sz="1800" b="1"/>
            </a:lvl3pPr>
            <a:lvl4pPr marL="1371244" indent="0">
              <a:buNone/>
              <a:defRPr sz="1600" b="1"/>
            </a:lvl4pPr>
            <a:lvl5pPr marL="1828325" indent="0">
              <a:buNone/>
              <a:defRPr sz="1600" b="1"/>
            </a:lvl5pPr>
            <a:lvl6pPr marL="2285407" indent="0">
              <a:buNone/>
              <a:defRPr sz="1600" b="1"/>
            </a:lvl6pPr>
            <a:lvl7pPr marL="2742488" indent="0">
              <a:buNone/>
              <a:defRPr sz="1600" b="1"/>
            </a:lvl7pPr>
            <a:lvl8pPr marL="3199570" indent="0">
              <a:buNone/>
              <a:defRPr sz="1600" b="1"/>
            </a:lvl8pPr>
            <a:lvl9pPr marL="365665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0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7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81" indent="0">
              <a:buNone/>
              <a:defRPr sz="1200"/>
            </a:lvl2pPr>
            <a:lvl3pPr marL="914163" indent="0">
              <a:buNone/>
              <a:defRPr sz="1000"/>
            </a:lvl3pPr>
            <a:lvl4pPr marL="1371244" indent="0">
              <a:buNone/>
              <a:defRPr sz="900"/>
            </a:lvl4pPr>
            <a:lvl5pPr marL="1828325" indent="0">
              <a:buNone/>
              <a:defRPr sz="900"/>
            </a:lvl5pPr>
            <a:lvl6pPr marL="2285407" indent="0">
              <a:buNone/>
              <a:defRPr sz="900"/>
            </a:lvl6pPr>
            <a:lvl7pPr marL="2742488" indent="0">
              <a:buNone/>
              <a:defRPr sz="900"/>
            </a:lvl7pPr>
            <a:lvl8pPr marL="3199570" indent="0">
              <a:buNone/>
              <a:defRPr sz="900"/>
            </a:lvl8pPr>
            <a:lvl9pPr marL="365665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5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81" indent="0">
              <a:buNone/>
              <a:defRPr sz="2800"/>
            </a:lvl2pPr>
            <a:lvl3pPr marL="914163" indent="0">
              <a:buNone/>
              <a:defRPr sz="2400"/>
            </a:lvl3pPr>
            <a:lvl4pPr marL="1371244" indent="0">
              <a:buNone/>
              <a:defRPr sz="2000"/>
            </a:lvl4pPr>
            <a:lvl5pPr marL="1828325" indent="0">
              <a:buNone/>
              <a:defRPr sz="2000"/>
            </a:lvl5pPr>
            <a:lvl6pPr marL="2285407" indent="0">
              <a:buNone/>
              <a:defRPr sz="2000"/>
            </a:lvl6pPr>
            <a:lvl7pPr marL="2742488" indent="0">
              <a:buNone/>
              <a:defRPr sz="2000"/>
            </a:lvl7pPr>
            <a:lvl8pPr marL="3199570" indent="0">
              <a:buNone/>
              <a:defRPr sz="2000"/>
            </a:lvl8pPr>
            <a:lvl9pPr marL="365665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81" indent="0">
              <a:buNone/>
              <a:defRPr sz="1200"/>
            </a:lvl2pPr>
            <a:lvl3pPr marL="914163" indent="0">
              <a:buNone/>
              <a:defRPr sz="1000"/>
            </a:lvl3pPr>
            <a:lvl4pPr marL="1371244" indent="0">
              <a:buNone/>
              <a:defRPr sz="900"/>
            </a:lvl4pPr>
            <a:lvl5pPr marL="1828325" indent="0">
              <a:buNone/>
              <a:defRPr sz="900"/>
            </a:lvl5pPr>
            <a:lvl6pPr marL="2285407" indent="0">
              <a:buNone/>
              <a:defRPr sz="900"/>
            </a:lvl6pPr>
            <a:lvl7pPr marL="2742488" indent="0">
              <a:buNone/>
              <a:defRPr sz="900"/>
            </a:lvl7pPr>
            <a:lvl8pPr marL="3199570" indent="0">
              <a:buNone/>
              <a:defRPr sz="900"/>
            </a:lvl8pPr>
            <a:lvl9pPr marL="365665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16" tIns="45707" rIns="91416" bIns="4570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16" tIns="45707" rIns="91416" bIns="457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16" tIns="45707" rIns="91416" bIns="4570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17546-E8F4-4C43-BB91-339B28EE2E9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16" tIns="45707" rIns="91416" bIns="4570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16" tIns="45707" rIns="91416" bIns="4570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601E8-C9AB-4884-A221-A0C323D2B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1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6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1" indent="-342811" algn="l" defTabSz="91416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57" indent="-285676" algn="l" defTabSz="91416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04" indent="-228540" algn="l" defTabSz="9141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84" indent="-228540" algn="l" defTabSz="91416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65" indent="-228540" algn="l" defTabSz="91416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47" indent="-228540" algn="l" defTabSz="9141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29" indent="-228540" algn="l" defTabSz="9141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10" indent="-228540" algn="l" defTabSz="9141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192" indent="-228540" algn="l" defTabSz="9141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1" algn="l" defTabSz="914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63" algn="l" defTabSz="914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44" algn="l" defTabSz="914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25" algn="l" defTabSz="914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07" algn="l" defTabSz="914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88" algn="l" defTabSz="914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70" algn="l" defTabSz="914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50" algn="l" defTabSz="914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Up Arrow 118"/>
          <p:cNvSpPr/>
          <p:nvPr/>
        </p:nvSpPr>
        <p:spPr>
          <a:xfrm rot="5400000">
            <a:off x="6461760" y="2575560"/>
            <a:ext cx="287020" cy="1572259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Up Arrow 121"/>
          <p:cNvSpPr/>
          <p:nvPr/>
        </p:nvSpPr>
        <p:spPr>
          <a:xfrm rot="16200000" flipH="1">
            <a:off x="6678105" y="3379262"/>
            <a:ext cx="290426" cy="1609104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U-Turn Arrow 146"/>
          <p:cNvSpPr/>
          <p:nvPr/>
        </p:nvSpPr>
        <p:spPr>
          <a:xfrm rot="16200000" flipH="1">
            <a:off x="6851787" y="3534277"/>
            <a:ext cx="925848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20259"/>
              <a:gd name="adj5" fmla="val 46207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8" name="U-Turn Arrow 147"/>
          <p:cNvSpPr/>
          <p:nvPr/>
        </p:nvSpPr>
        <p:spPr>
          <a:xfrm rot="16200000" flipH="1" flipV="1">
            <a:off x="8092876" y="2693675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9" name="U-Turn Arrow 148"/>
          <p:cNvSpPr/>
          <p:nvPr/>
        </p:nvSpPr>
        <p:spPr>
          <a:xfrm rot="16200000" flipH="1" flipV="1">
            <a:off x="8084931" y="3423344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0" name="U-Turn Arrow 149"/>
          <p:cNvSpPr/>
          <p:nvPr/>
        </p:nvSpPr>
        <p:spPr>
          <a:xfrm rot="16200000" flipH="1" flipV="1">
            <a:off x="8076986" y="4109144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2" name="U-Turn Arrow 151"/>
          <p:cNvSpPr/>
          <p:nvPr/>
        </p:nvSpPr>
        <p:spPr>
          <a:xfrm rot="16200000" flipH="1" flipV="1">
            <a:off x="8092876" y="4871144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3" name="U-Turn Arrow 152"/>
          <p:cNvSpPr/>
          <p:nvPr/>
        </p:nvSpPr>
        <p:spPr>
          <a:xfrm flipH="1" flipV="1">
            <a:off x="6324600" y="6106020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4" name="U-Turn Arrow 153"/>
          <p:cNvSpPr/>
          <p:nvPr/>
        </p:nvSpPr>
        <p:spPr>
          <a:xfrm flipH="1" flipV="1">
            <a:off x="4909131" y="6124794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5" name="U-Turn Arrow 154"/>
          <p:cNvSpPr/>
          <p:nvPr/>
        </p:nvSpPr>
        <p:spPr>
          <a:xfrm flipH="1" flipV="1">
            <a:off x="3537531" y="6106019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6" name="U-Turn Arrow 155"/>
          <p:cNvSpPr/>
          <p:nvPr/>
        </p:nvSpPr>
        <p:spPr>
          <a:xfrm flipH="1" flipV="1">
            <a:off x="2136739" y="6124794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7" name="U-Turn Arrow 156"/>
          <p:cNvSpPr/>
          <p:nvPr/>
        </p:nvSpPr>
        <p:spPr>
          <a:xfrm rot="16200000">
            <a:off x="626255" y="4490144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8" name="U-Turn Arrow 157"/>
          <p:cNvSpPr/>
          <p:nvPr/>
        </p:nvSpPr>
        <p:spPr>
          <a:xfrm rot="16200000">
            <a:off x="633444" y="3819476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9" name="U-Turn Arrow 158"/>
          <p:cNvSpPr/>
          <p:nvPr/>
        </p:nvSpPr>
        <p:spPr>
          <a:xfrm rot="16200000">
            <a:off x="640633" y="3074675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0" name="U-Turn Arrow 159"/>
          <p:cNvSpPr/>
          <p:nvPr/>
        </p:nvSpPr>
        <p:spPr>
          <a:xfrm rot="16200000">
            <a:off x="625276" y="2356544"/>
            <a:ext cx="424869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33801"/>
              <a:gd name="adj5" fmla="val 4620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2" name="Up Arrow 141"/>
          <p:cNvSpPr/>
          <p:nvPr/>
        </p:nvSpPr>
        <p:spPr>
          <a:xfrm rot="16200000" flipH="1">
            <a:off x="2369358" y="2715403"/>
            <a:ext cx="287020" cy="1572259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 flipV="1">
            <a:off x="4752937" y="1915632"/>
            <a:ext cx="287020" cy="1371862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Up Arrow 115"/>
          <p:cNvSpPr/>
          <p:nvPr/>
        </p:nvSpPr>
        <p:spPr>
          <a:xfrm>
            <a:off x="3867804" y="2221302"/>
            <a:ext cx="287020" cy="1371862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Up Arrow 116"/>
          <p:cNvSpPr/>
          <p:nvPr/>
        </p:nvSpPr>
        <p:spPr>
          <a:xfrm>
            <a:off x="5580380" y="4397214"/>
            <a:ext cx="287020" cy="1371862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Up Arrow 117"/>
          <p:cNvSpPr/>
          <p:nvPr/>
        </p:nvSpPr>
        <p:spPr>
          <a:xfrm flipV="1">
            <a:off x="3505200" y="4048620"/>
            <a:ext cx="287020" cy="1371862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Up Arrow 122"/>
          <p:cNvSpPr/>
          <p:nvPr/>
        </p:nvSpPr>
        <p:spPr>
          <a:xfrm rot="5400000">
            <a:off x="2174490" y="3374735"/>
            <a:ext cx="287020" cy="1572259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ame 2"/>
          <p:cNvSpPr/>
          <p:nvPr/>
        </p:nvSpPr>
        <p:spPr>
          <a:xfrm>
            <a:off x="846070" y="1305420"/>
            <a:ext cx="7437540" cy="5059465"/>
          </a:xfrm>
          <a:prstGeom prst="frame">
            <a:avLst>
              <a:gd name="adj1" fmla="val 1797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82769" y="5298300"/>
            <a:ext cx="1188720" cy="1188720"/>
            <a:chOff x="851099" y="4526280"/>
            <a:chExt cx="1188720" cy="1188720"/>
          </a:xfrm>
        </p:grpSpPr>
        <p:sp>
          <p:nvSpPr>
            <p:cNvPr id="91" name="Diamond 90"/>
            <p:cNvSpPr/>
            <p:nvPr/>
          </p:nvSpPr>
          <p:spPr>
            <a:xfrm>
              <a:off x="851099" y="4526280"/>
              <a:ext cx="1188720" cy="118872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6" tIns="45707" rIns="91416" bIns="45707" spcCol="0" rtlCol="0" anchor="ctr"/>
            <a:lstStyle/>
            <a:p>
              <a:pPr algn="ctr"/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963597" y="4825425"/>
              <a:ext cx="9637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/>
                <a:t>Learning </a:t>
              </a:r>
            </a:p>
            <a:p>
              <a:pPr algn="ctr"/>
              <a:r>
                <a:rPr lang="en-US" sz="1600" b="1" dirty="0" smtClean="0"/>
                <a:t>Session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065270" y="5782127"/>
            <a:ext cx="992678" cy="552493"/>
            <a:chOff x="2133600" y="4992038"/>
            <a:chExt cx="992678" cy="552493"/>
          </a:xfrm>
        </p:grpSpPr>
        <p:sp>
          <p:nvSpPr>
            <p:cNvPr id="46" name="Oval 45"/>
            <p:cNvSpPr/>
            <p:nvPr/>
          </p:nvSpPr>
          <p:spPr>
            <a:xfrm>
              <a:off x="2325139" y="4992038"/>
              <a:ext cx="609600" cy="552493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6" tIns="45707" rIns="91416" bIns="45707" spcCol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33600" y="5145181"/>
              <a:ext cx="992678" cy="27698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algn="ctr"/>
              <a:r>
                <a:rPr lang="en-US" sz="1200" b="1" dirty="0"/>
                <a:t>Webinar 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452572" y="5782127"/>
            <a:ext cx="992678" cy="552493"/>
            <a:chOff x="3396442" y="4992038"/>
            <a:chExt cx="992678" cy="552493"/>
          </a:xfrm>
        </p:grpSpPr>
        <p:sp>
          <p:nvSpPr>
            <p:cNvPr id="41" name="Oval 40"/>
            <p:cNvSpPr/>
            <p:nvPr/>
          </p:nvSpPr>
          <p:spPr>
            <a:xfrm>
              <a:off x="3587981" y="4992038"/>
              <a:ext cx="609600" cy="552493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6" tIns="45707" rIns="91416" bIns="45707" spcCol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396442" y="5145181"/>
              <a:ext cx="992678" cy="27698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algn="ctr"/>
              <a:r>
                <a:rPr lang="en-US" sz="1200" b="1" dirty="0"/>
                <a:t>Webinar </a:t>
              </a:r>
            </a:p>
          </p:txBody>
        </p:sp>
      </p:grpSp>
      <p:sp>
        <p:nvSpPr>
          <p:cNvPr id="55" name="Oval 54"/>
          <p:cNvSpPr/>
          <p:nvPr/>
        </p:nvSpPr>
        <p:spPr>
          <a:xfrm>
            <a:off x="953539" y="3924512"/>
            <a:ext cx="609600" cy="5524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7" rIns="91416" bIns="45707" spcCol="0"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62000" y="4077655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/>
              <a:t>Webinar </a:t>
            </a:r>
          </a:p>
        </p:txBody>
      </p:sp>
      <p:sp>
        <p:nvSpPr>
          <p:cNvPr id="58" name="Oval 57"/>
          <p:cNvSpPr/>
          <p:nvPr/>
        </p:nvSpPr>
        <p:spPr>
          <a:xfrm>
            <a:off x="953539" y="4639127"/>
            <a:ext cx="609600" cy="5524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7" rIns="91416" bIns="45707" spcCol="0"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2000" y="4792270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/>
              <a:t>Webinar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839874" y="5782127"/>
            <a:ext cx="992678" cy="552493"/>
            <a:chOff x="5029200" y="4992038"/>
            <a:chExt cx="992678" cy="552493"/>
          </a:xfrm>
        </p:grpSpPr>
        <p:sp>
          <p:nvSpPr>
            <p:cNvPr id="75" name="Oval 74"/>
            <p:cNvSpPr/>
            <p:nvPr/>
          </p:nvSpPr>
          <p:spPr>
            <a:xfrm>
              <a:off x="5220739" y="4992038"/>
              <a:ext cx="609600" cy="552493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6" tIns="45707" rIns="91416" bIns="45707" spcCol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029200" y="5145181"/>
              <a:ext cx="992678" cy="27698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algn="ctr"/>
              <a:r>
                <a:rPr lang="en-US" sz="1200" b="1" dirty="0"/>
                <a:t>Webinar 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227175" y="5782127"/>
            <a:ext cx="992678" cy="552493"/>
            <a:chOff x="6661958" y="4992038"/>
            <a:chExt cx="992678" cy="552493"/>
          </a:xfrm>
        </p:grpSpPr>
        <p:sp>
          <p:nvSpPr>
            <p:cNvPr id="78" name="Oval 77"/>
            <p:cNvSpPr/>
            <p:nvPr/>
          </p:nvSpPr>
          <p:spPr>
            <a:xfrm>
              <a:off x="6853497" y="4992038"/>
              <a:ext cx="609600" cy="552493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6" tIns="45707" rIns="91416" bIns="45707" spcCol="0"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661958" y="5145181"/>
              <a:ext cx="992678" cy="27698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algn="ctr"/>
              <a:r>
                <a:rPr lang="en-US" sz="1200" b="1" dirty="0"/>
                <a:t>Webinar </a:t>
              </a:r>
            </a:p>
          </p:txBody>
        </p:sp>
      </p:grpSp>
      <p:sp>
        <p:nvSpPr>
          <p:cNvPr id="81" name="Oval 80"/>
          <p:cNvSpPr/>
          <p:nvPr/>
        </p:nvSpPr>
        <p:spPr>
          <a:xfrm>
            <a:off x="953539" y="3209896"/>
            <a:ext cx="609600" cy="5524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7" rIns="91416" bIns="45707" spcCol="0"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62000" y="3363039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/>
              <a:t>Webinar </a:t>
            </a:r>
          </a:p>
        </p:txBody>
      </p:sp>
      <p:sp>
        <p:nvSpPr>
          <p:cNvPr id="84" name="Oval 83"/>
          <p:cNvSpPr/>
          <p:nvPr/>
        </p:nvSpPr>
        <p:spPr>
          <a:xfrm>
            <a:off x="953539" y="2495280"/>
            <a:ext cx="609600" cy="5524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7" rIns="91416" bIns="45707" spcCol="0"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62000" y="2648423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/>
              <a:t>Webinar </a:t>
            </a:r>
          </a:p>
        </p:txBody>
      </p:sp>
      <p:sp>
        <p:nvSpPr>
          <p:cNvPr id="88" name="Frame 87"/>
          <p:cNvSpPr/>
          <p:nvPr/>
        </p:nvSpPr>
        <p:spPr>
          <a:xfrm>
            <a:off x="2222173" y="2576043"/>
            <a:ext cx="4719897" cy="2615577"/>
          </a:xfrm>
          <a:prstGeom prst="frame">
            <a:avLst>
              <a:gd name="adj1" fmla="val 1338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Frame 88"/>
          <p:cNvSpPr/>
          <p:nvPr/>
        </p:nvSpPr>
        <p:spPr>
          <a:xfrm>
            <a:off x="3099512" y="3273307"/>
            <a:ext cx="2928158" cy="1123907"/>
          </a:xfrm>
          <a:prstGeom prst="frame">
            <a:avLst>
              <a:gd name="adj1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94134" y="36576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Quality Improvement Support</a:t>
            </a:r>
            <a:endParaRPr lang="en-US" sz="16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2850130" y="2581213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Practice Self Reports</a:t>
            </a:r>
            <a:endParaRPr lang="en-US" sz="1600" b="1" dirty="0"/>
          </a:p>
        </p:txBody>
      </p:sp>
      <p:grpSp>
        <p:nvGrpSpPr>
          <p:cNvPr id="93" name="Group 92"/>
          <p:cNvGrpSpPr/>
          <p:nvPr/>
        </p:nvGrpSpPr>
        <p:grpSpPr>
          <a:xfrm>
            <a:off x="7201150" y="5267820"/>
            <a:ext cx="1188720" cy="1188720"/>
            <a:chOff x="851099" y="4526280"/>
            <a:chExt cx="1188720" cy="1188720"/>
          </a:xfrm>
        </p:grpSpPr>
        <p:sp>
          <p:nvSpPr>
            <p:cNvPr id="94" name="Diamond 93"/>
            <p:cNvSpPr/>
            <p:nvPr/>
          </p:nvSpPr>
          <p:spPr>
            <a:xfrm>
              <a:off x="851099" y="4526280"/>
              <a:ext cx="1188720" cy="118872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6" tIns="45707" rIns="91416" bIns="45707" spcCol="0" rtlCol="0" anchor="ctr"/>
            <a:lstStyle/>
            <a:p>
              <a:pPr algn="ctr"/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963597" y="4825425"/>
              <a:ext cx="9637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/>
                <a:t>Learning </a:t>
              </a:r>
            </a:p>
            <a:p>
              <a:pPr algn="ctr"/>
              <a:r>
                <a:rPr lang="en-US" sz="1600" b="1" dirty="0" smtClean="0"/>
                <a:t>Session</a:t>
              </a:r>
            </a:p>
          </p:txBody>
        </p:sp>
      </p:grpSp>
      <p:sp>
        <p:nvSpPr>
          <p:cNvPr id="96" name="Rounded Rectangle 95"/>
          <p:cNvSpPr/>
          <p:nvPr/>
        </p:nvSpPr>
        <p:spPr>
          <a:xfrm rot="5400000">
            <a:off x="6782050" y="3726180"/>
            <a:ext cx="1463040" cy="228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Regional Forums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7664931" y="3877652"/>
            <a:ext cx="609600" cy="5524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7" rIns="91416" bIns="45707" spcCol="0"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473392" y="4030795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/>
              <a:t>Webinar </a:t>
            </a:r>
          </a:p>
        </p:txBody>
      </p:sp>
      <p:sp>
        <p:nvSpPr>
          <p:cNvPr id="99" name="Oval 98"/>
          <p:cNvSpPr/>
          <p:nvPr/>
        </p:nvSpPr>
        <p:spPr>
          <a:xfrm>
            <a:off x="7664931" y="4592267"/>
            <a:ext cx="609600" cy="5524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7" rIns="91416" bIns="45707" spcCol="0"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473392" y="4745410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/>
              <a:t>Webinar </a:t>
            </a:r>
          </a:p>
        </p:txBody>
      </p:sp>
      <p:sp>
        <p:nvSpPr>
          <p:cNvPr id="101" name="Oval 100"/>
          <p:cNvSpPr/>
          <p:nvPr/>
        </p:nvSpPr>
        <p:spPr>
          <a:xfrm>
            <a:off x="7664931" y="3163036"/>
            <a:ext cx="609600" cy="5524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7" rIns="91416" bIns="45707" spcCol="0"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473392" y="3316179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/>
              <a:t>Webinar 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964083" y="1371600"/>
            <a:ext cx="4577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Learning Collaborative Content Planning</a:t>
            </a:r>
            <a:endParaRPr lang="en-US" sz="2400" b="1" dirty="0"/>
          </a:p>
        </p:txBody>
      </p:sp>
      <p:sp>
        <p:nvSpPr>
          <p:cNvPr id="15" name="Right Arrow 14"/>
          <p:cNvSpPr/>
          <p:nvPr/>
        </p:nvSpPr>
        <p:spPr>
          <a:xfrm>
            <a:off x="2233603" y="1685640"/>
            <a:ext cx="801139" cy="139989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Bent-Up Arrow 15"/>
          <p:cNvSpPr/>
          <p:nvPr/>
        </p:nvSpPr>
        <p:spPr>
          <a:xfrm rot="10800000" flipH="1">
            <a:off x="7399270" y="1713476"/>
            <a:ext cx="619991" cy="506343"/>
          </a:xfrm>
          <a:prstGeom prst="bentUpArrow">
            <a:avLst>
              <a:gd name="adj1" fmla="val 14055"/>
              <a:gd name="adj2" fmla="val 15423"/>
              <a:gd name="adj3" fmla="val 2226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-Turn Arrow 17"/>
          <p:cNvSpPr/>
          <p:nvPr/>
        </p:nvSpPr>
        <p:spPr>
          <a:xfrm rot="8101223" flipH="1">
            <a:off x="1434071" y="1759166"/>
            <a:ext cx="1017238" cy="918364"/>
          </a:xfrm>
          <a:prstGeom prst="uturnArrow">
            <a:avLst>
              <a:gd name="adj1" fmla="val 8536"/>
              <a:gd name="adj2" fmla="val 9077"/>
              <a:gd name="adj3" fmla="val 16642"/>
              <a:gd name="adj4" fmla="val 31733"/>
              <a:gd name="adj5" fmla="val 5607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82769" y="1183500"/>
            <a:ext cx="1188720" cy="1188720"/>
            <a:chOff x="851099" y="411480"/>
            <a:chExt cx="1188720" cy="1188720"/>
          </a:xfrm>
        </p:grpSpPr>
        <p:sp>
          <p:nvSpPr>
            <p:cNvPr id="6" name="Diamond 5"/>
            <p:cNvSpPr/>
            <p:nvPr/>
          </p:nvSpPr>
          <p:spPr>
            <a:xfrm>
              <a:off x="851099" y="411480"/>
              <a:ext cx="1188720" cy="118872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6" tIns="45707" rIns="91416" bIns="45707" spcCol="0" rtlCol="0" anchor="ctr"/>
            <a:lstStyle/>
            <a:p>
              <a:pPr algn="ctr"/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963597" y="710625"/>
              <a:ext cx="9637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/>
                <a:t>Learning </a:t>
              </a:r>
            </a:p>
            <a:p>
              <a:pPr algn="ctr"/>
              <a:r>
                <a:rPr lang="en-US" sz="1600" b="1" dirty="0" smtClean="0"/>
                <a:t>Session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 rot="18901737">
            <a:off x="1616247" y="2276920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 smtClean="0"/>
              <a:t>Evaluation</a:t>
            </a:r>
            <a:endParaRPr lang="en-US" sz="1200" b="1" dirty="0"/>
          </a:p>
        </p:txBody>
      </p:sp>
      <p:sp>
        <p:nvSpPr>
          <p:cNvPr id="109" name="U-Turn Arrow 108"/>
          <p:cNvSpPr/>
          <p:nvPr/>
        </p:nvSpPr>
        <p:spPr>
          <a:xfrm rot="2650259" flipH="1">
            <a:off x="1364452" y="4899263"/>
            <a:ext cx="925848" cy="918364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20259"/>
              <a:gd name="adj5" fmla="val 4620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 rot="2657049">
            <a:off x="1531014" y="5078661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 smtClean="0"/>
              <a:t>Evaluation</a:t>
            </a:r>
            <a:endParaRPr lang="en-US" sz="1200" b="1" dirty="0"/>
          </a:p>
        </p:txBody>
      </p:sp>
      <p:sp>
        <p:nvSpPr>
          <p:cNvPr id="112" name="TextBox 111"/>
          <p:cNvSpPr txBox="1"/>
          <p:nvPr/>
        </p:nvSpPr>
        <p:spPr>
          <a:xfrm rot="18901737">
            <a:off x="6622376" y="5084995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 smtClean="0"/>
              <a:t>Evaluation</a:t>
            </a:r>
            <a:endParaRPr lang="en-US" sz="1200" b="1" dirty="0"/>
          </a:p>
        </p:txBody>
      </p:sp>
      <p:sp>
        <p:nvSpPr>
          <p:cNvPr id="113" name="U-Turn Arrow 112"/>
          <p:cNvSpPr/>
          <p:nvPr/>
        </p:nvSpPr>
        <p:spPr>
          <a:xfrm rot="18850259" flipH="1">
            <a:off x="6817825" y="4964272"/>
            <a:ext cx="925848" cy="918364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20259"/>
              <a:gd name="adj5" fmla="val 4620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163230" y="6581015"/>
            <a:ext cx="4865083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 smtClean="0"/>
              <a:t>Evaluation</a:t>
            </a:r>
            <a:endParaRPr lang="en-US" sz="1200" b="1" dirty="0"/>
          </a:p>
        </p:txBody>
      </p:sp>
      <p:sp>
        <p:nvSpPr>
          <p:cNvPr id="145" name="U-Turn Arrow 144"/>
          <p:cNvSpPr/>
          <p:nvPr/>
        </p:nvSpPr>
        <p:spPr>
          <a:xfrm flipH="1">
            <a:off x="4137836" y="5223487"/>
            <a:ext cx="925848" cy="456221"/>
          </a:xfrm>
          <a:prstGeom prst="uturnArrow">
            <a:avLst>
              <a:gd name="adj1" fmla="val 8326"/>
              <a:gd name="adj2" fmla="val 9711"/>
              <a:gd name="adj3" fmla="val 12406"/>
              <a:gd name="adj4" fmla="val 20259"/>
              <a:gd name="adj5" fmla="val 46207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3" name="Rounded Rectangle 142"/>
          <p:cNvSpPr/>
          <p:nvPr/>
        </p:nvSpPr>
        <p:spPr>
          <a:xfrm>
            <a:off x="3878830" y="5496420"/>
            <a:ext cx="1463040" cy="228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Regional Forums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 rot="5400000">
            <a:off x="6804954" y="3584983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 smtClean="0"/>
              <a:t>Evaluation</a:t>
            </a:r>
            <a:endParaRPr lang="en-US" sz="1200" b="1" dirty="0"/>
          </a:p>
        </p:txBody>
      </p:sp>
      <p:sp>
        <p:nvSpPr>
          <p:cNvPr id="103" name="Oval 102"/>
          <p:cNvSpPr/>
          <p:nvPr/>
        </p:nvSpPr>
        <p:spPr>
          <a:xfrm>
            <a:off x="7664931" y="2448420"/>
            <a:ext cx="609600" cy="5524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7" rIns="91416" bIns="45707" spcCol="0"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473392" y="2601563"/>
            <a:ext cx="992678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/>
              <a:t>Webinar </a:t>
            </a:r>
          </a:p>
        </p:txBody>
      </p:sp>
      <p:sp>
        <p:nvSpPr>
          <p:cNvPr id="161" name="TextBox 160"/>
          <p:cNvSpPr txBox="1"/>
          <p:nvPr/>
        </p:nvSpPr>
        <p:spPr>
          <a:xfrm rot="5400000">
            <a:off x="6240351" y="3595494"/>
            <a:ext cx="4865083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 smtClean="0"/>
              <a:t>Evaluation</a:t>
            </a:r>
            <a:endParaRPr lang="en-US" sz="1200" b="1" dirty="0"/>
          </a:p>
        </p:txBody>
      </p:sp>
      <p:sp>
        <p:nvSpPr>
          <p:cNvPr id="162" name="TextBox 161"/>
          <p:cNvSpPr txBox="1"/>
          <p:nvPr/>
        </p:nvSpPr>
        <p:spPr>
          <a:xfrm rot="16200000">
            <a:off x="-1946077" y="3382586"/>
            <a:ext cx="4865083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 smtClean="0"/>
              <a:t>Evaluation</a:t>
            </a:r>
            <a:endParaRPr lang="en-US" sz="1200" b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2209800" y="5214261"/>
            <a:ext cx="4865083" cy="276985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dirty="0" smtClean="0"/>
              <a:t>Evaluation</a:t>
            </a:r>
            <a:endParaRPr lang="en-US" sz="1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6200" y="131601"/>
            <a:ext cx="8991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Appendix 1: Learning Collaborative Content Planning</a:t>
            </a:r>
          </a:p>
          <a:p>
            <a:r>
              <a:rPr lang="en-US" sz="1400" dirty="0" smtClean="0"/>
              <a:t>Maine Quality Counts develops </a:t>
            </a:r>
            <a:r>
              <a:rPr lang="en-US" sz="1400" dirty="0"/>
              <a:t>L</a:t>
            </a:r>
            <a:r>
              <a:rPr lang="en-US" sz="1400" dirty="0" smtClean="0"/>
              <a:t>earning Collaborative content through the evaluation and feedback from participants in Learning Collaborative activities.  Additionally, QC gathers information QC Quality Improvement Specialists and from HH and BHH Self-Reports provided rom participants </a:t>
            </a:r>
            <a:r>
              <a:rPr lang="en-US" sz="1400" dirty="0"/>
              <a:t> </a:t>
            </a:r>
            <a:r>
              <a:rPr lang="en-US" sz="1400" dirty="0" smtClean="0"/>
              <a:t>to plan Learning Collaborative content.  QC also utilizes information delivered in Learning Collaborative activities to support  targeted approaches.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049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4361</TotalTime>
  <Words>105</Words>
  <Application>Microsoft Office PowerPoint</Application>
  <PresentationFormat>Letter Paper (8.5x11 in)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Miller</dc:creator>
  <cp:lastModifiedBy>Lisa Letourneau</cp:lastModifiedBy>
  <cp:revision>18</cp:revision>
  <dcterms:created xsi:type="dcterms:W3CDTF">2015-12-11T16:01:35Z</dcterms:created>
  <dcterms:modified xsi:type="dcterms:W3CDTF">2015-12-15T22:13:41Z</dcterms:modified>
</cp:coreProperties>
</file>